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2" r:id="rId4"/>
    <p:sldId id="261" r:id="rId5"/>
    <p:sldId id="266" r:id="rId6"/>
    <p:sldId id="267" r:id="rId7"/>
    <p:sldId id="268" r:id="rId8"/>
    <p:sldId id="269" r:id="rId9"/>
    <p:sldId id="282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20" r:id="rId21"/>
    <p:sldId id="321" r:id="rId22"/>
    <p:sldId id="319" r:id="rId23"/>
    <p:sldId id="277" r:id="rId24"/>
    <p:sldId id="278" r:id="rId25"/>
    <p:sldId id="279" r:id="rId26"/>
    <p:sldId id="281" r:id="rId27"/>
    <p:sldId id="283" r:id="rId28"/>
    <p:sldId id="284" r:id="rId29"/>
    <p:sldId id="286" r:id="rId30"/>
    <p:sldId id="287" r:id="rId31"/>
    <p:sldId id="290" r:id="rId32"/>
    <p:sldId id="308" r:id="rId33"/>
    <p:sldId id="288" r:id="rId34"/>
    <p:sldId id="289" r:id="rId35"/>
    <p:sldId id="291" r:id="rId36"/>
    <p:sldId id="292" r:id="rId37"/>
    <p:sldId id="293" r:id="rId38"/>
    <p:sldId id="294" r:id="rId39"/>
    <p:sldId id="295" r:id="rId40"/>
    <p:sldId id="296" r:id="rId41"/>
    <p:sldId id="298" r:id="rId42"/>
    <p:sldId id="299" r:id="rId43"/>
    <p:sldId id="300" r:id="rId44"/>
    <p:sldId id="301" r:id="rId45"/>
    <p:sldId id="303" r:id="rId46"/>
    <p:sldId id="304" r:id="rId47"/>
    <p:sldId id="305" r:id="rId48"/>
    <p:sldId id="306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5D388A6-4D3C-4EB7-93C9-BCB09A889E4C}" type="datetimeFigureOut">
              <a:rPr lang="ru-RU" smtClean="0"/>
              <a:pPr/>
              <a:t>14.03.2021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A211E0E-B5CE-4BFA-81E6-AC78CA688E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000240"/>
            <a:ext cx="8215370" cy="285752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ОБЩАЯ РЕАКЦИЯ ОРГАНИЗМА НА ТРАВМУ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9695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Коллоиды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692696"/>
            <a:ext cx="8064896" cy="6048672"/>
          </a:xfrm>
        </p:spPr>
        <p:txBody>
          <a:bodyPr>
            <a:normAutofit fontScale="62500" lnSpcReduction="20000"/>
          </a:bodyPr>
          <a:lstStyle/>
          <a:p>
            <a:pPr>
              <a:buClr>
                <a:schemeClr val="accent2">
                  <a:lumMod val="50000"/>
                </a:schemeClr>
              </a:buClr>
              <a:buNone/>
            </a:pPr>
            <a:r>
              <a:rPr lang="ru-RU" dirty="0" smtClean="0"/>
              <a:t>		Использование оправдано при </a:t>
            </a:r>
            <a:r>
              <a:rPr lang="ru-RU" dirty="0" err="1" smtClean="0"/>
              <a:t>гиповолемическом</a:t>
            </a:r>
            <a:r>
              <a:rPr lang="ru-RU" dirty="0" smtClean="0"/>
              <a:t> шоке когда возместить объем одними кристаллоидами невозможно. </a:t>
            </a:r>
          </a:p>
          <a:p>
            <a:pPr>
              <a:buClr>
                <a:schemeClr val="accent2">
                  <a:lumMod val="50000"/>
                </a:schemeClr>
              </a:buClr>
              <a:buNone/>
            </a:pPr>
            <a:r>
              <a:rPr lang="ru-RU" dirty="0" smtClean="0"/>
              <a:t>		Также применение одних коллоидов в период, когда отмечается дегидратация </a:t>
            </a:r>
            <a:r>
              <a:rPr lang="ru-RU" dirty="0" err="1" smtClean="0"/>
              <a:t>интерсициального</a:t>
            </a:r>
            <a:r>
              <a:rPr lang="ru-RU" dirty="0" smtClean="0"/>
              <a:t> пространства нецелесообразно, т.к. они усиливают переход жидкости из интерстициального пространства в сосудистое русло.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/>
              <a:t>Декстраны -</a:t>
            </a:r>
            <a:r>
              <a:rPr lang="ru-RU" dirty="0" err="1" smtClean="0"/>
              <a:t>Реополиглюкин</a:t>
            </a:r>
            <a:r>
              <a:rPr lang="ru-RU" dirty="0" smtClean="0"/>
              <a:t>, </a:t>
            </a:r>
            <a:r>
              <a:rPr lang="ru-RU" dirty="0" err="1" smtClean="0"/>
              <a:t>полиглюкин</a:t>
            </a:r>
            <a:r>
              <a:rPr lang="ru-RU" dirty="0" smtClean="0"/>
              <a:t>, </a:t>
            </a:r>
            <a:r>
              <a:rPr lang="ru-RU" dirty="0" err="1" smtClean="0"/>
              <a:t>макродекс</a:t>
            </a:r>
            <a:r>
              <a:rPr lang="ru-RU" dirty="0" smtClean="0"/>
              <a:t> (НО! Отрицательно воздействуют на систему </a:t>
            </a:r>
            <a:r>
              <a:rPr lang="ru-RU" dirty="0" err="1" smtClean="0"/>
              <a:t>гемокоагуляции</a:t>
            </a:r>
            <a:r>
              <a:rPr lang="ru-RU" dirty="0" smtClean="0"/>
              <a:t> и паренхиму почек- «</a:t>
            </a:r>
            <a:r>
              <a:rPr lang="ru-RU" dirty="0" err="1" smtClean="0"/>
              <a:t>декстрановый</a:t>
            </a:r>
            <a:r>
              <a:rPr lang="ru-RU" dirty="0" smtClean="0"/>
              <a:t> шок») Показание – </a:t>
            </a:r>
            <a:r>
              <a:rPr lang="ru-RU" dirty="0" smtClean="0"/>
              <a:t>дефицит </a:t>
            </a:r>
            <a:r>
              <a:rPr lang="ru-RU" dirty="0" smtClean="0"/>
              <a:t>внутрисосудистого объема (острая </a:t>
            </a:r>
            <a:r>
              <a:rPr lang="ru-RU" dirty="0" err="1" smtClean="0"/>
              <a:t>гиповолемия</a:t>
            </a:r>
            <a:r>
              <a:rPr lang="ru-RU" dirty="0" smtClean="0"/>
              <a:t>, </a:t>
            </a:r>
            <a:r>
              <a:rPr lang="ru-RU" dirty="0" err="1" smtClean="0"/>
              <a:t>реополиглюкин</a:t>
            </a:r>
            <a:r>
              <a:rPr lang="ru-RU" dirty="0" smtClean="0"/>
              <a:t> также применяют при нарушении </a:t>
            </a:r>
            <a:r>
              <a:rPr lang="ru-RU" dirty="0" err="1" smtClean="0"/>
              <a:t>микроциркуляции</a:t>
            </a:r>
            <a:r>
              <a:rPr lang="ru-RU" dirty="0" smtClean="0"/>
              <a:t> различного генеза)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/>
              <a:t>Желатин и его аналоги – </a:t>
            </a:r>
            <a:r>
              <a:rPr lang="ru-RU" dirty="0" err="1" smtClean="0"/>
              <a:t>желатиноль</a:t>
            </a:r>
            <a:r>
              <a:rPr lang="ru-RU" dirty="0" smtClean="0"/>
              <a:t>, </a:t>
            </a:r>
            <a:r>
              <a:rPr lang="ru-RU" dirty="0" err="1" smtClean="0"/>
              <a:t>геможель</a:t>
            </a:r>
            <a:r>
              <a:rPr lang="ru-RU" dirty="0" smtClean="0"/>
              <a:t> (НО! Увеличивают время кровотечения,  ухудшает формирование сгустка и агрегацию тромбоцитов) Показание – острая </a:t>
            </a:r>
            <a:r>
              <a:rPr lang="ru-RU" dirty="0" err="1" smtClean="0"/>
              <a:t>гиповолемия</a:t>
            </a:r>
            <a:r>
              <a:rPr lang="ru-RU" dirty="0" smtClean="0"/>
              <a:t>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/>
              <a:t>Препараты </a:t>
            </a:r>
            <a:r>
              <a:rPr lang="ru-RU" dirty="0" err="1" smtClean="0"/>
              <a:t>гидроксиэтилкрахмала</a:t>
            </a:r>
            <a:r>
              <a:rPr lang="ru-RU" dirty="0" smtClean="0"/>
              <a:t> – </a:t>
            </a:r>
            <a:r>
              <a:rPr lang="ru-RU" dirty="0" err="1" smtClean="0"/>
              <a:t>рефортан</a:t>
            </a:r>
            <a:r>
              <a:rPr lang="ru-RU" dirty="0" smtClean="0"/>
              <a:t>, </a:t>
            </a:r>
            <a:r>
              <a:rPr lang="ru-RU" dirty="0" err="1" smtClean="0"/>
              <a:t>стабизол</a:t>
            </a:r>
            <a:r>
              <a:rPr lang="ru-RU" dirty="0" smtClean="0"/>
              <a:t>, </a:t>
            </a:r>
            <a:r>
              <a:rPr lang="ru-RU" dirty="0" err="1" smtClean="0"/>
              <a:t>волекам</a:t>
            </a:r>
            <a:r>
              <a:rPr lang="ru-RU" dirty="0" smtClean="0"/>
              <a:t> (нетоксичны, не оказывают выраженного отрицательного действия на коагуляцию крови) Показание - острая </a:t>
            </a:r>
            <a:r>
              <a:rPr lang="ru-RU" dirty="0" err="1" smtClean="0"/>
              <a:t>гиповолемия</a:t>
            </a:r>
            <a:r>
              <a:rPr lang="ru-RU" dirty="0" smtClean="0"/>
              <a:t>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/>
              <a:t>Коллоиды с </a:t>
            </a:r>
            <a:r>
              <a:rPr lang="ru-RU" dirty="0" err="1" smtClean="0"/>
              <a:t>дезинтоксикационным</a:t>
            </a:r>
            <a:r>
              <a:rPr lang="ru-RU" dirty="0" smtClean="0"/>
              <a:t> эффектом – </a:t>
            </a:r>
            <a:r>
              <a:rPr lang="ru-RU" dirty="0" err="1" smtClean="0"/>
              <a:t>гемодез</a:t>
            </a:r>
            <a:r>
              <a:rPr lang="ru-RU" dirty="0" smtClean="0"/>
              <a:t>, </a:t>
            </a:r>
            <a:r>
              <a:rPr lang="ru-RU" dirty="0" err="1" smtClean="0"/>
              <a:t>полидез</a:t>
            </a:r>
            <a:r>
              <a:rPr lang="ru-RU" dirty="0" smtClean="0"/>
              <a:t>, </a:t>
            </a:r>
            <a:r>
              <a:rPr lang="ru-RU" dirty="0" err="1" smtClean="0"/>
              <a:t>неогемодез</a:t>
            </a:r>
            <a:r>
              <a:rPr lang="ru-RU" dirty="0" smtClean="0"/>
              <a:t> (дают массу побочных эффектов, в том числе и поражением паренхимы органов)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680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Кристаллоиды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650890"/>
            <a:ext cx="8136904" cy="609047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Кристаллоиды включают в себя растворы электролитов и сахаров, являются наиболее безопасными препаратами с отдаленными последствиями.</a:t>
            </a:r>
          </a:p>
          <a:p>
            <a:r>
              <a:rPr lang="ru-RU" dirty="0" smtClean="0"/>
              <a:t>После введения равномерно распределяются между интерстициальным и внутрисосудистым секторами (исключение – глюкоза).</a:t>
            </a:r>
          </a:p>
          <a:p>
            <a:r>
              <a:rPr lang="en-US" dirty="0" err="1" smtClean="0"/>
              <a:t>NaCl</a:t>
            </a:r>
            <a:r>
              <a:rPr lang="ru-RU" dirty="0" smtClean="0"/>
              <a:t> (изотонический 0,9%), применяется при </a:t>
            </a:r>
            <a:r>
              <a:rPr lang="ru-RU" dirty="0" err="1" smtClean="0"/>
              <a:t>гиповолемии</a:t>
            </a:r>
            <a:r>
              <a:rPr lang="ru-RU" dirty="0" smtClean="0"/>
              <a:t> различного генеза, при потерях внеклеточной жидкости, стартовый раствор).</a:t>
            </a:r>
          </a:p>
          <a:p>
            <a:r>
              <a:rPr lang="ru-RU" dirty="0" smtClean="0"/>
              <a:t>Раствор </a:t>
            </a:r>
            <a:r>
              <a:rPr lang="ru-RU" dirty="0" err="1" smtClean="0"/>
              <a:t>Рингера</a:t>
            </a:r>
            <a:r>
              <a:rPr lang="ru-RU" dirty="0" smtClean="0"/>
              <a:t> (</a:t>
            </a:r>
            <a:r>
              <a:rPr lang="en-US" dirty="0" smtClean="0"/>
              <a:t>Na, K, Ca, </a:t>
            </a:r>
            <a:r>
              <a:rPr lang="en-US" dirty="0" err="1" smtClean="0"/>
              <a:t>Cl</a:t>
            </a:r>
            <a:r>
              <a:rPr lang="ru-RU" dirty="0" smtClean="0"/>
              <a:t>) - применяется при </a:t>
            </a:r>
            <a:r>
              <a:rPr lang="ru-RU" dirty="0" err="1" smtClean="0"/>
              <a:t>гиповолемии</a:t>
            </a:r>
            <a:r>
              <a:rPr lang="ru-RU" dirty="0" smtClean="0"/>
              <a:t> различного генеза, при потерях внеклеточной жидкости (НО!!! Противопоказан при массивных ожогах (калий)</a:t>
            </a:r>
          </a:p>
          <a:p>
            <a:r>
              <a:rPr lang="ru-RU" dirty="0" err="1" smtClean="0"/>
              <a:t>Полиионные</a:t>
            </a:r>
            <a:r>
              <a:rPr lang="ru-RU" dirty="0" smtClean="0"/>
              <a:t> растворы – </a:t>
            </a:r>
            <a:r>
              <a:rPr lang="ru-RU" dirty="0" err="1" smtClean="0"/>
              <a:t>ионостерил</a:t>
            </a:r>
            <a:r>
              <a:rPr lang="ru-RU" dirty="0" smtClean="0"/>
              <a:t>, </a:t>
            </a:r>
            <a:r>
              <a:rPr lang="ru-RU" dirty="0" err="1" smtClean="0"/>
              <a:t>плазмалит</a:t>
            </a:r>
            <a:r>
              <a:rPr lang="ru-RU" dirty="0" smtClean="0"/>
              <a:t> (оптимальный для замещения внеклеточной </a:t>
            </a:r>
            <a:r>
              <a:rPr lang="ru-RU" dirty="0" smtClean="0"/>
              <a:t>жидкости)</a:t>
            </a:r>
            <a:endParaRPr lang="ru-RU" dirty="0" smtClean="0"/>
          </a:p>
          <a:p>
            <a:r>
              <a:rPr lang="ru-RU" dirty="0" smtClean="0"/>
              <a:t>Корригирующие растворы – </a:t>
            </a:r>
            <a:r>
              <a:rPr lang="ru-RU" dirty="0" err="1" smtClean="0"/>
              <a:t>дисоль</a:t>
            </a:r>
            <a:r>
              <a:rPr lang="ru-RU" dirty="0" smtClean="0"/>
              <a:t>, </a:t>
            </a:r>
            <a:r>
              <a:rPr lang="ru-RU" dirty="0" err="1" smtClean="0"/>
              <a:t>хлосоль</a:t>
            </a:r>
            <a:r>
              <a:rPr lang="ru-RU" dirty="0" smtClean="0"/>
              <a:t>, </a:t>
            </a:r>
            <a:r>
              <a:rPr lang="ru-RU" dirty="0" err="1" smtClean="0"/>
              <a:t>ацесоль</a:t>
            </a:r>
            <a:r>
              <a:rPr lang="ru-RU" dirty="0" smtClean="0"/>
              <a:t> (используются только после анализа ионного состава плазмы)</a:t>
            </a:r>
          </a:p>
          <a:p>
            <a:r>
              <a:rPr lang="ru-RU" dirty="0" smtClean="0"/>
              <a:t>Растворы глюкозы – после введения превращается в свободную воду, которая уходит во внутриклеточный сектор. Показание – </a:t>
            </a:r>
            <a:r>
              <a:rPr lang="ru-RU" dirty="0" err="1" smtClean="0"/>
              <a:t>гипогликиния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9608" y="1680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Альбумин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650890"/>
            <a:ext cx="7890080" cy="6090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струйно</a:t>
            </a:r>
            <a:r>
              <a:rPr lang="ru-RU" dirty="0" smtClean="0"/>
              <a:t> ( при геморрагическом, термическом, травматическом шоке) для быстрого повышения артериального давления, обладает </a:t>
            </a:r>
            <a:r>
              <a:rPr lang="ru-RU" dirty="0" err="1" smtClean="0"/>
              <a:t>дезинтоксикационными</a:t>
            </a:r>
            <a:r>
              <a:rPr lang="ru-RU" dirty="0" smtClean="0"/>
              <a:t> свойствами.  Введение альбумина в кровеносное русло способствует увеличению объема циркулирующей крови (ОЦК) за счет притока жидкости в сосуды.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Преднизолон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688632"/>
          </a:xfrm>
        </p:spPr>
        <p:txBody>
          <a:bodyPr>
            <a:normAutofit/>
          </a:bodyPr>
          <a:lstStyle/>
          <a:p>
            <a:r>
              <a:rPr lang="ru-RU" dirty="0" smtClean="0"/>
              <a:t>Шоковые состояния (ожоговый, травматический, операционный, токсический, </a:t>
            </a:r>
            <a:r>
              <a:rPr lang="ru-RU" dirty="0" err="1" smtClean="0"/>
              <a:t>кардиогенный</a:t>
            </a:r>
            <a:r>
              <a:rPr lang="ru-RU" dirty="0" smtClean="0"/>
              <a:t>) - при неэффективности сосудосуживающих средств, плазмозамещающих препаратов и другой симптоматической терапии.</a:t>
            </a:r>
          </a:p>
          <a:p>
            <a:r>
              <a:rPr lang="ru-RU" dirty="0" smtClean="0"/>
              <a:t>Аллергические реакции (острые тяжелые формы), гемотрансфузионный шок, анафилактический шок, </a:t>
            </a:r>
            <a:r>
              <a:rPr lang="ru-RU" dirty="0" err="1" smtClean="0"/>
              <a:t>анафилактоидные</a:t>
            </a:r>
            <a:r>
              <a:rPr lang="ru-RU" dirty="0" smtClean="0"/>
              <a:t> реакции.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Инсулин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267672"/>
          </a:xfrm>
        </p:spPr>
        <p:txBody>
          <a:bodyPr/>
          <a:lstStyle/>
          <a:p>
            <a:r>
              <a:rPr lang="ru-RU" dirty="0" smtClean="0"/>
              <a:t>перенос глюкозы внутрь клетки. Инсулин является единственным гормоном, понижающим уровень глюкозы в крови, поэтому при недостатке этого гормона развиваются стойкая гипергликемия – сахарный диабет с </a:t>
            </a:r>
            <a:r>
              <a:rPr lang="ru-RU" dirty="0" err="1" smtClean="0"/>
              <a:t>глюкозурией</a:t>
            </a:r>
            <a:r>
              <a:rPr lang="ru-RU" dirty="0" smtClean="0"/>
              <a:t> или сахарное мочеизнурение.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Контрикал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26767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предупреждают развитие необратимых изменений в организме</a:t>
            </a:r>
            <a:r>
              <a:rPr lang="ru-RU" dirty="0" smtClean="0"/>
              <a:t>, повышают </a:t>
            </a:r>
            <a:r>
              <a:rPr lang="ru-RU" dirty="0" smtClean="0"/>
              <a:t>эффективность противошоковой терапии, способствуют благоприятному течению посттравматического периода и снижают летальность</a:t>
            </a:r>
          </a:p>
          <a:p>
            <a:r>
              <a:rPr lang="ru-RU" dirty="0" smtClean="0"/>
              <a:t>останавливает кровотечения, которые вызваны усиленным процессом </a:t>
            </a:r>
            <a:r>
              <a:rPr lang="ru-RU" dirty="0" err="1" smtClean="0"/>
              <a:t>фибринолиза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Показания - тяжелые состояния  (</a:t>
            </a:r>
            <a:r>
              <a:rPr lang="ru-RU" dirty="0" err="1" smtClean="0"/>
              <a:t>эндотоксиновый</a:t>
            </a:r>
            <a:r>
              <a:rPr lang="ru-RU" dirty="0" smtClean="0"/>
              <a:t>, травматический, ожоговый и геморрагический шок)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5% раствор кислоты аминокапроновой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5293568"/>
          </a:xfrm>
        </p:spPr>
        <p:txBody>
          <a:bodyPr>
            <a:normAutofit/>
          </a:bodyPr>
          <a:lstStyle/>
          <a:p>
            <a:r>
              <a:rPr lang="ru-RU" dirty="0" smtClean="0"/>
              <a:t>уменьшает проницаемость капилляров</a:t>
            </a:r>
          </a:p>
          <a:p>
            <a:r>
              <a:rPr lang="ru-RU" dirty="0" smtClean="0"/>
              <a:t>Оказывает специфическое кровоостанавливающее действие при кровотечениях, обусловленных активацией процесса </a:t>
            </a:r>
            <a:r>
              <a:rPr lang="ru-RU" dirty="0" err="1" smtClean="0"/>
              <a:t>фибринолиза</a:t>
            </a:r>
            <a:endParaRPr lang="ru-RU" dirty="0" smtClean="0"/>
          </a:p>
          <a:p>
            <a:r>
              <a:rPr lang="ru-RU" dirty="0" smtClean="0"/>
              <a:t>Повышает </a:t>
            </a:r>
            <a:r>
              <a:rPr lang="ru-RU" dirty="0" err="1" smtClean="0"/>
              <a:t>адгезивную</a:t>
            </a:r>
            <a:r>
              <a:rPr lang="ru-RU" dirty="0" smtClean="0"/>
              <a:t> активность тромбоцитов, повышает синтетическую и </a:t>
            </a:r>
            <a:r>
              <a:rPr lang="ru-RU" dirty="0" err="1" smtClean="0"/>
              <a:t>детоксикационную</a:t>
            </a:r>
            <a:r>
              <a:rPr lang="ru-RU" dirty="0" smtClean="0"/>
              <a:t> функции печени</a:t>
            </a:r>
          </a:p>
          <a:p>
            <a:r>
              <a:rPr lang="ru-RU" dirty="0" smtClean="0"/>
              <a:t>Показания - острый панкреатит, обширные ожоги, шок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Дроперидол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706090"/>
            <a:ext cx="8106104" cy="581925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Обладает </a:t>
            </a:r>
            <a:r>
              <a:rPr lang="ru-RU" b="1" i="1" dirty="0" smtClean="0"/>
              <a:t>противошоковой</a:t>
            </a:r>
            <a:r>
              <a:rPr lang="ru-RU" dirty="0" smtClean="0"/>
              <a:t>  </a:t>
            </a:r>
          </a:p>
          <a:p>
            <a:pPr>
              <a:buNone/>
            </a:pPr>
            <a:r>
              <a:rPr lang="ru-RU" dirty="0" smtClean="0"/>
              <a:t>активностью.</a:t>
            </a:r>
          </a:p>
          <a:p>
            <a:r>
              <a:rPr lang="ru-RU" dirty="0" smtClean="0"/>
              <a:t>ослабляет аритмию вызванную адреналином</a:t>
            </a:r>
          </a:p>
          <a:p>
            <a:r>
              <a:rPr lang="ru-RU" dirty="0" smtClean="0"/>
              <a:t>Механизм </a:t>
            </a:r>
            <a:r>
              <a:rPr lang="ru-RU" b="1" dirty="0" smtClean="0"/>
              <a:t>действия</a:t>
            </a:r>
            <a:r>
              <a:rPr lang="ru-RU" dirty="0" smtClean="0"/>
              <a:t> </a:t>
            </a:r>
            <a:r>
              <a:rPr lang="ru-RU" b="1" dirty="0" err="1" smtClean="0"/>
              <a:t>дроперидола</a:t>
            </a:r>
            <a:r>
              <a:rPr lang="ru-RU" dirty="0" smtClean="0"/>
              <a:t> обусловлен центральной и периферической </a:t>
            </a:r>
            <a:r>
              <a:rPr lang="ru-RU" dirty="0" err="1" smtClean="0"/>
              <a:t>адреноблокадой</a:t>
            </a:r>
            <a:r>
              <a:rPr lang="ru-RU" dirty="0" smtClean="0"/>
              <a:t>. Блокада на уровне стволовой части ретикулярной формации прерывает поток афферентных импульсов, поступающих в ЦНС. Этим объясняется мощный </a:t>
            </a:r>
            <a:r>
              <a:rPr lang="ru-RU" b="1" dirty="0" smtClean="0"/>
              <a:t>противошоковый</a:t>
            </a:r>
            <a:r>
              <a:rPr lang="ru-RU" dirty="0" smtClean="0"/>
              <a:t> </a:t>
            </a:r>
            <a:r>
              <a:rPr lang="ru-RU" b="1" dirty="0" smtClean="0"/>
              <a:t>эффект</a:t>
            </a:r>
            <a:r>
              <a:rPr lang="ru-RU" dirty="0" smtClean="0"/>
              <a:t> </a:t>
            </a:r>
            <a:r>
              <a:rPr lang="ru-RU" b="1" dirty="0" err="1" smtClean="0"/>
              <a:t>дроперидола</a:t>
            </a:r>
            <a:r>
              <a:rPr lang="ru-RU" dirty="0" smtClean="0"/>
              <a:t>. Блокада </a:t>
            </a:r>
            <a:r>
              <a:rPr lang="ru-RU" dirty="0" err="1" smtClean="0"/>
              <a:t>а-адренорецепторов</a:t>
            </a:r>
            <a:r>
              <a:rPr lang="ru-RU" dirty="0" smtClean="0"/>
              <a:t> на периферии приводит к расширению артериального и венозного русла и устранению централизации кровообращения. 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Гепарин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При ожоговом шоке для коррекции </a:t>
            </a:r>
            <a:r>
              <a:rPr lang="ru-RU" dirty="0" err="1" smtClean="0"/>
              <a:t>гиперкоагуляции</a:t>
            </a:r>
            <a:r>
              <a:rPr lang="ru-RU" dirty="0" smtClean="0"/>
              <a:t> и профилактики </a:t>
            </a:r>
            <a:r>
              <a:rPr lang="ru-RU" dirty="0" smtClean="0"/>
              <a:t>ДВС </a:t>
            </a:r>
            <a:r>
              <a:rPr lang="ru-RU" dirty="0" smtClean="0"/>
              <a:t>синдрома </a:t>
            </a:r>
          </a:p>
          <a:p>
            <a:r>
              <a:rPr lang="ru-RU" dirty="0" smtClean="0"/>
              <a:t>При </a:t>
            </a:r>
            <a:r>
              <a:rPr lang="ru-RU" dirty="0" smtClean="0"/>
              <a:t>инфекционно-токсическом шоке для предотвращения </a:t>
            </a:r>
            <a:r>
              <a:rPr lang="ru-RU" dirty="0" err="1" smtClean="0"/>
              <a:t>коагулопатии</a:t>
            </a:r>
            <a:endParaRPr lang="ru-RU" dirty="0" smtClean="0"/>
          </a:p>
          <a:p>
            <a:r>
              <a:rPr lang="ru-RU" dirty="0" smtClean="0"/>
              <a:t>связывает адреналин</a:t>
            </a:r>
          </a:p>
          <a:p>
            <a:r>
              <a:rPr lang="ru-RU" dirty="0" smtClean="0"/>
              <a:t>В высоких дозах эффективен при тромбоэмболиях легочной артерии и венозном тромбозе, в малых - для профилактики венозных тромбоэмболий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Кальция </a:t>
            </a:r>
            <a:r>
              <a:rPr lang="ru-RU" b="1" dirty="0" err="1" smtClean="0"/>
              <a:t>глюконат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/>
          <a:lstStyle/>
          <a:p>
            <a:r>
              <a:rPr lang="ru-RU" dirty="0" smtClean="0"/>
              <a:t>Улучшает сокращение мышц при мышечной дистрофии, миастении, уменьшает проницаемость сосудов. При в/</a:t>
            </a:r>
            <a:r>
              <a:rPr lang="ru-RU" dirty="0" err="1" smtClean="0"/>
              <a:t>в</a:t>
            </a:r>
            <a:r>
              <a:rPr lang="ru-RU" dirty="0" smtClean="0"/>
              <a:t> введении кальций вызывает возбуждение симпатической нервной системы и усиление выделения надпочечниками адреналина; оказывает умеренное диуретическое действие.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ШОК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500990" cy="4800600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Шок - это сложный типовой патологический процесс, возникающий при действии на организм экстремальных факторов внешней и/или внутренней среды.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Почки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634082"/>
            <a:ext cx="7962088" cy="6223918"/>
          </a:xfrm>
        </p:spPr>
        <p:txBody>
          <a:bodyPr>
            <a:normAutofit fontScale="62500" lnSpcReduction="20000"/>
          </a:bodyPr>
          <a:lstStyle/>
          <a:p>
            <a:pPr marL="596646" indent="-514350">
              <a:buAutoNum type="arabicParenR"/>
            </a:pPr>
            <a:r>
              <a:rPr lang="ru-RU" dirty="0" smtClean="0"/>
              <a:t>возможность возникновения у больного </a:t>
            </a:r>
            <a:r>
              <a:rPr lang="ru-RU" b="1" dirty="0" err="1" smtClean="0"/>
              <a:t>преренальной</a:t>
            </a:r>
            <a:r>
              <a:rPr lang="ru-RU" b="1" dirty="0" smtClean="0"/>
              <a:t> формы острой почечной недостаточности (ОПН)</a:t>
            </a:r>
            <a:r>
              <a:rPr lang="ru-RU" dirty="0" smtClean="0"/>
              <a:t>. </a:t>
            </a:r>
          </a:p>
          <a:p>
            <a:pPr marL="596646" indent="-514350">
              <a:buAutoNum type="arabicParenR"/>
            </a:pPr>
            <a:r>
              <a:rPr lang="ru-RU" dirty="0" smtClean="0"/>
              <a:t>При уменьшении давления  фильтрационная функция почек уменьшается, а в последующем может прекратиться полностью. </a:t>
            </a:r>
          </a:p>
          <a:p>
            <a:pPr marL="596646" indent="-514350">
              <a:buAutoNum type="arabicParenR"/>
            </a:pPr>
            <a:r>
              <a:rPr lang="ru-RU" dirty="0" smtClean="0"/>
              <a:t>Если это состояние будет длиться час и более, функциональное нарушение экскреторной функции почек может перейти в </a:t>
            </a:r>
            <a:r>
              <a:rPr lang="ru-RU" b="1" dirty="0" smtClean="0"/>
              <a:t>органическое</a:t>
            </a:r>
            <a:r>
              <a:rPr lang="ru-RU" dirty="0" smtClean="0"/>
              <a:t>. </a:t>
            </a:r>
          </a:p>
          <a:p>
            <a:pPr marL="596646" indent="-514350">
              <a:buAutoNum type="arabicParenR"/>
            </a:pPr>
            <a:r>
              <a:rPr lang="ru-RU" dirty="0" smtClean="0"/>
              <a:t>Поэтому, как только на фоне </a:t>
            </a:r>
            <a:r>
              <a:rPr lang="ru-RU" dirty="0" err="1" smtClean="0"/>
              <a:t>инфузионной</a:t>
            </a:r>
            <a:r>
              <a:rPr lang="ru-RU" dirty="0" smtClean="0"/>
              <a:t> терапии у больного отметится тенденция к подъему АД, следует начать проводить превентивное лечение ОПН. С этой целью можно вводить в/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лазикс</a:t>
            </a:r>
            <a:r>
              <a:rPr lang="ru-RU" dirty="0" smtClean="0"/>
              <a:t> (</a:t>
            </a:r>
            <a:r>
              <a:rPr lang="ru-RU" dirty="0" err="1" smtClean="0"/>
              <a:t>фуросемид</a:t>
            </a:r>
            <a:r>
              <a:rPr lang="ru-RU" dirty="0" smtClean="0"/>
              <a:t>) 2—3 раза в сутки. После стабилизации систолического АД , можно подключить в/</a:t>
            </a:r>
            <a:r>
              <a:rPr lang="ru-RU" dirty="0" err="1" smtClean="0"/>
              <a:t>в</a:t>
            </a:r>
            <a:r>
              <a:rPr lang="ru-RU" dirty="0" smtClean="0"/>
              <a:t> медленное введение </a:t>
            </a:r>
            <a:r>
              <a:rPr lang="ru-RU" dirty="0" err="1" smtClean="0"/>
              <a:t>эуфиллина</a:t>
            </a:r>
            <a:r>
              <a:rPr lang="ru-RU" dirty="0" smtClean="0"/>
              <a:t> 3—4 раза в сутки. </a:t>
            </a:r>
          </a:p>
          <a:p>
            <a:pPr marL="596646" indent="-514350">
              <a:buAutoNum type="arabicParenR"/>
            </a:pPr>
            <a:r>
              <a:rPr lang="ru-RU" dirty="0" smtClean="0"/>
              <a:t>Если при адекватной </a:t>
            </a:r>
            <a:r>
              <a:rPr lang="ru-RU" dirty="0" err="1" smtClean="0"/>
              <a:t>инфузионной</a:t>
            </a:r>
            <a:r>
              <a:rPr lang="ru-RU" dirty="0" smtClean="0"/>
              <a:t> терапии и положительной динамике ЦВД и АД моча не выделяется, следует прибегать к назначению </a:t>
            </a:r>
            <a:r>
              <a:rPr lang="ru-RU" dirty="0" err="1" smtClean="0"/>
              <a:t>осмодиуретиков</a:t>
            </a:r>
            <a:r>
              <a:rPr lang="ru-RU" dirty="0" smtClean="0"/>
              <a:t>. Оптимальным препаратом является 10—15—20% раствор </a:t>
            </a:r>
            <a:r>
              <a:rPr lang="ru-RU" dirty="0" err="1" smtClean="0"/>
              <a:t>маннитола</a:t>
            </a:r>
            <a:r>
              <a:rPr lang="ru-RU" dirty="0" smtClean="0"/>
              <a:t>. </a:t>
            </a:r>
          </a:p>
          <a:p>
            <a:pPr marL="596646" indent="-514350">
              <a:buAutoNum type="arabicParenR"/>
            </a:pPr>
            <a:r>
              <a:rPr lang="ru-RU" dirty="0" smtClean="0"/>
              <a:t>Если же и на фоне использования </a:t>
            </a:r>
            <a:r>
              <a:rPr lang="ru-RU" dirty="0" err="1" smtClean="0"/>
              <a:t>осмодиуретиков</a:t>
            </a:r>
            <a:r>
              <a:rPr lang="ru-RU" dirty="0" smtClean="0"/>
              <a:t> не удается получить мочи, это указывает на формирование грозного осложнения — </a:t>
            </a:r>
            <a:r>
              <a:rPr lang="ru-RU" b="1" dirty="0" smtClean="0"/>
              <a:t>ренальной формы ОПН.</a:t>
            </a:r>
            <a:endParaRPr lang="ru-RU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Эуфиллин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26448" y="1052736"/>
            <a:ext cx="7890080" cy="4800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Является </a:t>
            </a:r>
            <a:r>
              <a:rPr lang="ru-RU" b="1" i="1" dirty="0" err="1" smtClean="0"/>
              <a:t>диуретиком</a:t>
            </a:r>
            <a:r>
              <a:rPr lang="ru-RU" dirty="0" smtClean="0"/>
              <a:t> умеренной силы действия, увеличивает объем кровотока в почках, способствует расширению желчных протоков, подавляет агрегацию тромбоцитов, повышает </a:t>
            </a:r>
            <a:r>
              <a:rPr lang="ru-RU" dirty="0" err="1" smtClean="0"/>
              <a:t>резистентность</a:t>
            </a:r>
            <a:r>
              <a:rPr lang="ru-RU" dirty="0" smtClean="0"/>
              <a:t> эритроцитов к деформации (улучшает реологию крови), нормализует </a:t>
            </a:r>
            <a:r>
              <a:rPr lang="ru-RU" dirty="0" err="1" smtClean="0"/>
              <a:t>микроциркуляцию</a:t>
            </a:r>
            <a:r>
              <a:rPr lang="ru-RU" dirty="0" smtClean="0"/>
              <a:t> и уменьшает </a:t>
            </a:r>
            <a:r>
              <a:rPr lang="ru-RU" dirty="0" err="1" smtClean="0"/>
              <a:t>тромбообразование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/>
              <a:t>Маннитол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08720"/>
            <a:ext cx="8034096" cy="583264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Плазмозаместитель</a:t>
            </a:r>
            <a:r>
              <a:rPr lang="ru-RU" dirty="0" smtClean="0"/>
              <a:t>, распределяется только во внеклеточном секторе. Препарат не проникает через клеточные мембраны и тканевые барьеры</a:t>
            </a:r>
          </a:p>
          <a:p>
            <a:r>
              <a:rPr lang="ru-RU" dirty="0" smtClean="0"/>
              <a:t>вызывает перемещение жидкости из тканей в сосудистое русло. </a:t>
            </a:r>
          </a:p>
          <a:p>
            <a:r>
              <a:rPr lang="ru-RU" dirty="0" smtClean="0"/>
              <a:t>оказывает сильное мочегонное действие. Принцип диуретического действия состоит в том, что он хорошо фильтруется в почечных клубочках, создает высокое осмотическое давление в просвете почечных канальцев (</a:t>
            </a:r>
            <a:r>
              <a:rPr lang="ru-RU" dirty="0" err="1" smtClean="0"/>
              <a:t>маннитол</a:t>
            </a:r>
            <a:r>
              <a:rPr lang="ru-RU" dirty="0" smtClean="0"/>
              <a:t> мало подвергается обратному всасыванию) и снижает </a:t>
            </a:r>
            <a:r>
              <a:rPr lang="ru-RU" dirty="0" err="1" smtClean="0"/>
              <a:t>реабсорбцию</a:t>
            </a:r>
            <a:r>
              <a:rPr lang="ru-RU" dirty="0" smtClean="0"/>
              <a:t> воды.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500174"/>
            <a:ext cx="7715304" cy="286861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Анафилактический шок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428604"/>
            <a:ext cx="7933588" cy="61436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основе его лежит повышенная чувствительность к чужеродному белку или, что бывает у животных чаще - к различного рода лекарственным препаратам.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Реакция антиген-антитело при анафилаксии протекает бурно с выделением ряда биологически активных веществ, которые и приводят к развитию тяжелых гемодинамических нарушений. Возникает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дилятация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артериол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венул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повышается проницаемость капилляров, возникает спазм гладкой мускулатуры бронхов, кишечника и матки.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Причины возникновения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Укусы ядовитых насекомых;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Вакцины;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Гормоны (инсулин);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Анестетики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лидокаин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Антибиотики;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Нейролептики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кетамин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Противопаразитарные препараты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ивермектин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Кровь и ее компоненты (Гемотрансфузионный);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Любые другие препараты.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85860"/>
            <a:ext cx="7790712" cy="5214974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немедленно прекратить действие антигена;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в/м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/к вводится адреналин в дозе 0,01 - 0,02 мг/кг. Затем сразу необходимо наладить в/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введение 5% глюкозы (к первым 200 мл можно добавить еще 0,5 мл адреналина);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преднизолон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(10-25 мг/кг);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выраженном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бронхоспазме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вводят в/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2,4% раствор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эуфиллина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(10 мл на крупную собаку); </a:t>
            </a:r>
            <a:r>
              <a:rPr lang="ru-RU" i="1" dirty="0" smtClean="0"/>
              <a:t>Нормализует дыхание, обеспечивает лучшее насыщение крови кислородом и способствует снижению концентрации СО2.</a:t>
            </a:r>
            <a:br>
              <a:rPr lang="ru-RU" i="1" dirty="0" smtClean="0"/>
            </a:b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тяжелых формах анафилаксии показана ИВЛ.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000240"/>
            <a:ext cx="7862150" cy="2582858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Инфекционно-токсический шок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14290"/>
            <a:ext cx="8147902" cy="64294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Возникает в результате инфицирования кровеносного русла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бактериями (наиболее часто этот вид шока вызывается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бактериями).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Под воздействием бактериальных токсинов происходит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дилятация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(расширение) стенок сосудов (преимущественно это вены брюшной полости).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Достаточно большое количество крови исключается из активной циркуляции. Это приводит к относительной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гиповолемии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(уменьшению ОЦК).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Бактериальный шок развивается в основном у ослабленных или старых животных. Диабет и хронические заболевания почек и печени предрасполагают к этому виду шока.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5124472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нормализация ОЦК, гемодинамики, дыхания;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борьба с ДВС - синдромом (синдром внутрисосудистого свертывания). Для этого назначают препараты, улучшающие реологические свойства крови 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макродес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реополиглюкин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). Назначают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контрикал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в/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больших дозах;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антибиотики  широкого спектра действия.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большие дозы кортикостероидов, но на короткий период.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Классификация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Гиповолемический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(геморрагический) шок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Анафилактический шок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3. Инфекционно-токсический (септический) шок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4. Неврогенный шок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Кардиогенный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шок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6. Обструкционный шок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000240"/>
            <a:ext cx="7498080" cy="2225668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Нейрогенный шок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60648"/>
            <a:ext cx="8172400" cy="64087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Одной из форм данного шока является обморок, который возникает при некоторых психических аффектах, после физического воздействия, при внезапном повышении внешней температуры.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этой группе относят и ортостатический коллапс (или гипотензия - при резком изменении положения тела при вставании или при длительном стоянии недостаточен приток крови к головному мозгу вследствие снижения артериального давления).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самым тяжелым вариантом данного шока является состояние после перерезки спинного мозга, а также после введения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ганглиоблокаторов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средств угнетающих ЦНС.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всех этих состояниях резко снижается тонус сосудов и увеличивается емкость сосудистого русла (т.е. имеет место относительная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гиповолемия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Приведение животного в горизонтальное состояние, при обмороке - нашатырный спирт.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При сильном шоке бывает очень трудно привести тонус сосудов в норму (устойчивость к стандартной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инфузной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терапии).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3116"/>
            <a:ext cx="8143900" cy="1939916"/>
          </a:xfrm>
        </p:spPr>
        <p:txBody>
          <a:bodyPr>
            <a:noAutofit/>
          </a:bodyPr>
          <a:lstStyle/>
          <a:p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Кардиогенный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шок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428604"/>
            <a:ext cx="8143900" cy="6143668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Развивается вследствие недостаточности насосной функции сердца.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Причины возникновения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недостаточность клапанного аппарата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заболевания миокарда (травмы грудной клетки, аритмии).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Клинические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системная гипотензия;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тахикардия;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повышение ЦВД;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резкое падение АД.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Купирование аритмии;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устранение болевого синдрома.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071678"/>
            <a:ext cx="7498080" cy="2082792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Обструкционный шок 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571480"/>
            <a:ext cx="7790712" cy="592935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Самая частая причина этого вида шока - эмболия легочной артерии. В основе патогенеза лежит снижение сердечного выброса вследствие препятствия кровотоку.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Клинические признаки: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выраженная одышка, цианоз, боли в груди, повышение ЦВД.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только хирургическое вмешательство.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type="title"/>
          </p:nvPr>
        </p:nvSpPr>
        <p:spPr>
          <a:xfrm>
            <a:off x="1142976" y="2500306"/>
            <a:ext cx="7640956" cy="1357322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Обморок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0346" y="1857364"/>
            <a:ext cx="8433654" cy="3071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Гиповолемический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шок</a:t>
            </a:r>
            <a:endParaRPr lang="ru-RU" sz="6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000108"/>
            <a:ext cx="786215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		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Обморок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внезапная временная анемия сосудов головного мозга. Ведущим фактором является снижение артериального давления до уровня, при котором не обеспечивается достаточное снабжение клеток коры головного мозга артериальной кровью.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Клинические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5124472"/>
          </a:xfrm>
        </p:spPr>
        <p:txBody>
          <a:bodyPr>
            <a:normAutofit fontScale="85000" lnSpcReduction="10000"/>
          </a:bodyPr>
          <a:lstStyle/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реакции животного на действие внешних раздражителей 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Резкое снижение артериального давления;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Расширение зрачков;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Бледность слизистых оболочек, кожных покровов;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Слабый или совсем не определяемый пульс;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Поверхностное дыхание;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Отсутствие сухожильных и кожных рефлексов.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Такое состояние длится 40 с. После обморока у животного может сохранятся слабость.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447800"/>
            <a:ext cx="7719274" cy="5053034"/>
          </a:xfrm>
        </p:spPr>
        <p:txBody>
          <a:bodyPr>
            <a:normAutofit/>
          </a:bodyPr>
          <a:lstStyle/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Устранение причины;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Покой и приток свежего воздуха;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Тонизирующие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сердечно-сосудистые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средства (кофеин,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камфора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адреналин, кордиамин);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Растирания кожи;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Вдыхание нашатыря;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Оксигенотерапия (метод лечения с применением кислорода - 21%).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571744"/>
            <a:ext cx="7498080" cy="1143000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Коллапс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428604"/>
            <a:ext cx="7858180" cy="61436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Коллапс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клиническое проявление резкого ослабления всех жизненных функций организма вследствие острой недостаточности кровообращения на почве падения тонуса кровеносных сосудов и гипотензии артериального и венозного кровяного давления.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	Это приводит к: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Гипоксии головного мозга;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Угнетению ЦНС;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Запредельному торможению подкорковых центров;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Ослаблению всех функций организма.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Клинические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Резко угнетенное состояние;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Пульс слабый, частый, нитевидный;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Дыхание поверхностное, вначале учащенное, затем редкое;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Слизистые оболочки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цианозные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Температура тела понижена;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Мышечный тонус ослаблен;</a:t>
            </a:r>
          </a:p>
          <a:p>
            <a:pPr lvl="0"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Реакция на внешние раздражители выражена слабо.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533912"/>
          </a:xfrm>
        </p:spPr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Устранение причины;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Тонизирующие сосудодвигательный и дыхательный центр средства;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Остановка кровотечения и восполнение кровопотери;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Согревание.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Разница между шоком и коллапсом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шоке выражен сосудистый спазм, сначала как защитная реакция, затем – как повреждение.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коллапсе нарушения связаны с падением тонуса сосудистой стенки, т.е. первичной недостаточностью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вазоконстрикторной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реакции.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Разница между шоком и коллапсом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течение шока выделяют 2 основные стадии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эректильную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(повышение АД) и торпидную (снижение АД вследствие истощения приспособительной реакции).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коллапсе АД снижается сразу, нет стадии возбуждения и сознание теряется полностью.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Причины возникновения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2000240"/>
            <a:ext cx="7498080" cy="2409828"/>
          </a:xfrm>
        </p:spPr>
        <p:txBody>
          <a:bodyPr/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кровопотеря;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потеря жидкости;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потеря белка.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Кровопотеря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410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Шок скорее возникнет при одномоментной массивной потере, чем при такой же кровопотере растянутой во времени.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У человека потеря 10% свободно циркулирующей крови приводит к развитию шока, а потеря 30% вызывает смерть.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У лошадей шок развивается при потере более 30% от ОЦК. Т.к. объем свободно циркулирующей крови у лошадей равен 8%, то для лошади вестом 450 кг - это потеря 10,8 литров крови.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Собаки могут выжить при потере 50% свободно циркулирующей крови.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Потеря жидкости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Наружная                       Внутренняя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(поносы,                         (перитониты,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рвота)                   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пиометры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6000760" y="1428736"/>
            <a:ext cx="914400" cy="914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571868" y="1428736"/>
            <a:ext cx="826962" cy="90963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Потеря белка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происходит при ожогах, что приводит к снижению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онкотического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давления и выходу жидкости в интерстициальное (межклеточное) пространство.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204864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571612"/>
            <a:ext cx="7498080" cy="48006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327</TotalTime>
  <Words>1998</Words>
  <Application>Microsoft Office PowerPoint</Application>
  <PresentationFormat>Экран (4:3)</PresentationFormat>
  <Paragraphs>182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ОБЩАЯ РЕАКЦИЯ ОРГАНИЗМА НА ТРАВМУ</vt:lpstr>
      <vt:lpstr>ШОК</vt:lpstr>
      <vt:lpstr>Классификация</vt:lpstr>
      <vt:lpstr>Презентация PowerPoint</vt:lpstr>
      <vt:lpstr>Причины возникновения</vt:lpstr>
      <vt:lpstr>Кровопотеря</vt:lpstr>
      <vt:lpstr>Потеря жидкости</vt:lpstr>
      <vt:lpstr>Потеря белка</vt:lpstr>
      <vt:lpstr>Лечение</vt:lpstr>
      <vt:lpstr>Коллоиды</vt:lpstr>
      <vt:lpstr>Кристаллоиды</vt:lpstr>
      <vt:lpstr>Альбумин</vt:lpstr>
      <vt:lpstr>Преднизолон</vt:lpstr>
      <vt:lpstr>Инсулин</vt:lpstr>
      <vt:lpstr>Контрикал</vt:lpstr>
      <vt:lpstr>5% раствор кислоты аминокапроновой</vt:lpstr>
      <vt:lpstr>Дроперидол</vt:lpstr>
      <vt:lpstr>Гепарин</vt:lpstr>
      <vt:lpstr>Кальция глюконат</vt:lpstr>
      <vt:lpstr>Почки</vt:lpstr>
      <vt:lpstr>Эуфиллин</vt:lpstr>
      <vt:lpstr>Маннитол</vt:lpstr>
      <vt:lpstr>Анафилактический шок</vt:lpstr>
      <vt:lpstr>Презентация PowerPoint</vt:lpstr>
      <vt:lpstr>Причины возникновения </vt:lpstr>
      <vt:lpstr>Лечение</vt:lpstr>
      <vt:lpstr>Инфекционно-токсический шок </vt:lpstr>
      <vt:lpstr>Презентация PowerPoint</vt:lpstr>
      <vt:lpstr>Лечение</vt:lpstr>
      <vt:lpstr>Нейрогенный шок</vt:lpstr>
      <vt:lpstr>Презентация PowerPoint</vt:lpstr>
      <vt:lpstr>Лечение </vt:lpstr>
      <vt:lpstr>Кардиогенный шок</vt:lpstr>
      <vt:lpstr>Презентация PowerPoint</vt:lpstr>
      <vt:lpstr>Клинические признаки</vt:lpstr>
      <vt:lpstr>Лечение</vt:lpstr>
      <vt:lpstr>Обструкционный шок </vt:lpstr>
      <vt:lpstr>Презентация PowerPoint</vt:lpstr>
      <vt:lpstr>Обморок</vt:lpstr>
      <vt:lpstr>Презентация PowerPoint</vt:lpstr>
      <vt:lpstr>Клинические признаки</vt:lpstr>
      <vt:lpstr>Лечение</vt:lpstr>
      <vt:lpstr>Коллапс</vt:lpstr>
      <vt:lpstr>Презентация PowerPoint</vt:lpstr>
      <vt:lpstr>Клинические признаки</vt:lpstr>
      <vt:lpstr>Лечение</vt:lpstr>
      <vt:lpstr>Разница между шоком и коллапсом</vt:lpstr>
      <vt:lpstr>Разница между шоком и коллапсом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</dc:creator>
  <cp:lastModifiedBy>Пользователь Windows</cp:lastModifiedBy>
  <cp:revision>38</cp:revision>
  <dcterms:created xsi:type="dcterms:W3CDTF">2017-10-14T16:48:55Z</dcterms:created>
  <dcterms:modified xsi:type="dcterms:W3CDTF">2021-03-14T15:05:28Z</dcterms:modified>
</cp:coreProperties>
</file>